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4_389391D1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86B008-761E-E478-81AD-38EF162C7DF6}" name="Chester Howarth" initials="CH" userId="S::Chester.Howarth@cqc.org.uk::648a82ac-ada1-472a-b64c-706a36c75676" providerId="AD"/>
  <p188:author id="{23C4AF64-18B8-F4D4-0A7D-D0FF2E138424}" name="Symone Allijohn" initials="SA" userId="S::Symone.Allijohn@surveycoordination.com::b1edc1ad-1782-45a7-b90e-7ff6cd0275b0" providerId="AD"/>
  <p188:author id="{CACFB889-A907-AAC1-EA10-354E61830DD7}" name="Rupert Brice" initials="RB" userId="S::Rupert.Brice@pickereurope.ac.uk::e7b4ee25-0084-428a-9820-8e2985d3ec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D69"/>
    <a:srgbClr val="78368C"/>
    <a:srgbClr val="EC4899"/>
    <a:srgbClr val="F5EEE2"/>
    <a:srgbClr val="005FB8"/>
    <a:srgbClr val="007B4E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omments/modernComment_104_389391D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0AEEFD2-1D1B-4CC7-8B46-30CF60F9F0B4}" authorId="{9886B008-761E-E478-81AD-38EF162C7DF6}" created="2026-02-25T08:10:50.995">
    <pc:sldMkLst xmlns:pc="http://schemas.microsoft.com/office/powerpoint/2013/main/command">
      <pc:docMk/>
      <pc:sldMk cId="949195217" sldId="260"/>
    </pc:sldMkLst>
    <p188:replyLst>
      <p188:reply id="{92F9073B-BB56-44F2-B6DC-C1065831E22C}" authorId="{CACFB889-A907-AAC1-EA10-354E61830DD7}" created="2026-02-26T15:56:14.058">
        <p188:txBody>
          <a:bodyPr/>
          <a:lstStyle/>
          <a:p>
            <a:r>
              <a:rPr lang="en-GB"/>
              <a:t>Updated ‘find out more’ text with wider spacing.</a:t>
            </a:r>
          </a:p>
        </p188:txBody>
      </p188:reply>
    </p188:replyLst>
    <p188:txBody>
      <a:bodyPr/>
      <a:lstStyle/>
      <a:p>
        <a:r>
          <a:rPr lang="en-GB"/>
          <a:t>The spacing between words in ‘Find out more’ feels a little tight and the text is a little small - please can SCC adjust if possible and provide assurance that accessibility standards are met?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C2AF-E78A-8BB9-AB4C-73128171F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641EFC-1D74-86B2-C306-A18D61C9F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2D4B7-974E-19AC-3D15-BDE9D8B6C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92FE1-7C71-87F3-21FF-7BA7A34F6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896A2-5E51-17D4-CD3C-5CEF1C766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87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0B478-2BE8-F465-3E65-87EF815D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AD0B1-0F36-99FF-D014-5D291E242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32FA2-6830-FDA0-FCEF-40EE51F8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3B7DE-CAA2-0739-0A4C-30DB17FCC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ED527-C5A2-EA04-E52D-58BD2BFF6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79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61D395-20D3-0A8F-D90A-1810C69C6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66EF8-7A28-0136-72E4-937265CA7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29711-C2B1-A720-0F70-610314A8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0242D-84AD-65A6-238F-C5012AF7A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61E42-5098-FCEF-D75F-A2D4CDB8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9E004-EAA8-5317-9247-4D736F235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8C0FB-F24F-0063-48E5-7F00C1675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B0414-08EA-C2C9-6206-02C043787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72DA1-F815-7E02-F3FC-51D6ACA3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38452-0CE2-0C0A-CDB7-07F5C4BE8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5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26DAC-0592-782E-6E77-EDB006E54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F4E67-BCAF-B3C4-D772-8666C9B9E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A2428-F838-39BE-B2EB-6791A8295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A3014-58DE-81FB-E547-7F54AB136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2ADCD-57AA-75A7-A870-C133BFA0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20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7E984-8D04-C3A7-757D-184610E0A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FF5DD-A8C3-5800-020B-02D8835B8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3B3EE-5BA5-B00B-A23D-643EB3028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76962-A399-3DBF-E196-7A588E5FB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9E007-D7C6-3D2B-F483-30DCA219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79C64-A4B6-3B8B-4059-6D9AB458E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83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ED4B-8EF2-A687-9B2C-8AE84320C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1ECB9-0BD2-5D15-FE81-8A79EAB85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4C4F8-2251-5ED0-618E-61C5BFE224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89F7A1-4094-4921-DA01-7997096003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1AC767-B749-DCF2-6E1C-A7E8997B7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E158E5-F6A7-FF21-4066-6B649B2E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61124-BDBB-2994-AC34-C73779007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4F3964-7B9E-59C5-1457-775EE6F3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60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79E67-1056-74A8-2E5E-255DBEF0D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939CC5-2959-8623-B0AF-1ACB175FE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008CF6-6549-D998-E63B-84C7BB495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8FEC4-1E1C-9565-C3BF-4677CD0A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16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C3A341-9C06-BA3D-1807-F8B3A0659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AD6237-935D-FE84-BA4A-48DED0FBB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887C5-8132-AE37-F375-C857DAF6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36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5BF2D-C7E1-28DA-27C3-D47E1481F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F3FFF-D5FB-67DE-613A-BFFA73D81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2EAAFC-C691-F44D-7661-73FABF245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412A5-0A94-251D-EC28-232897641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01194-24A9-A7D5-65D6-F6EC47E1D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69250-CDD5-3F57-20D3-9ECE11B6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15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BB3D9-1DC2-E6CB-7177-92563146C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355E7-D860-986B-4E0D-395D04CA8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80112-603E-D104-335F-A12DAB956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0ECCB-1C7A-5C09-05AD-4EC8CBB84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F3EEA-3C26-83DE-FC0F-21111A85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2F8B2-540D-9915-41CC-A11386D00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9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E61466-EEFA-1F8C-BB9A-609BD79E3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84823-072A-EE95-99AF-B6B2BCD8C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C2AE1-9454-D1FB-A54F-2D5FBDB81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B3E5E1-9F3F-4663-93EB-FEC7AB936057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A0D94-4BA4-F9A8-7F87-9D4C4457A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B5D9D-081E-C6DD-C363-94455A183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3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4_389391D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3176F-D788-0458-4386-06BD2EF24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61FC0-5803-0DA2-0DD8-00AB28DF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B4E"/>
                </a:solidFill>
              </a:rPr>
              <a:t>CYP26 Website Banner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B1EF672-04F2-F5EA-1B98-D77C6B39DFDB}"/>
              </a:ext>
            </a:extLst>
          </p:cNvPr>
          <p:cNvSpPr/>
          <p:nvPr/>
        </p:nvSpPr>
        <p:spPr>
          <a:xfrm>
            <a:off x="9759950" y="3594418"/>
            <a:ext cx="1957972" cy="132556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F7A933-1981-797A-7A4A-546B1D7D93E9}"/>
              </a:ext>
            </a:extLst>
          </p:cNvPr>
          <p:cNvGrpSpPr/>
          <p:nvPr/>
        </p:nvGrpSpPr>
        <p:grpSpPr>
          <a:xfrm>
            <a:off x="726889" y="2206104"/>
            <a:ext cx="10738222" cy="2445792"/>
            <a:chOff x="979700" y="2474189"/>
            <a:chExt cx="10738222" cy="244579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4BBC00C-383A-9F65-EEF6-71D68602E632}"/>
                </a:ext>
              </a:extLst>
            </p:cNvPr>
            <p:cNvSpPr/>
            <p:nvPr/>
          </p:nvSpPr>
          <p:spPr>
            <a:xfrm>
              <a:off x="1168400" y="2475029"/>
              <a:ext cx="9955000" cy="1785600"/>
            </a:xfrm>
            <a:prstGeom prst="rect">
              <a:avLst/>
            </a:prstGeom>
            <a:solidFill>
              <a:srgbClr val="F5EEE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776F266-1252-174B-4C7E-0EEDE0E0D66F}"/>
                </a:ext>
              </a:extLst>
            </p:cNvPr>
            <p:cNvSpPr/>
            <p:nvPr/>
          </p:nvSpPr>
          <p:spPr>
            <a:xfrm>
              <a:off x="1066800" y="2474189"/>
              <a:ext cx="10051473" cy="4987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31D09EA-A547-8FEF-16A5-CD07CAC0A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9700" y="2723571"/>
              <a:ext cx="2038856" cy="16545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08E6D10-0C47-8A34-7903-16E2B930C49D}"/>
                </a:ext>
              </a:extLst>
            </p:cNvPr>
            <p:cNvSpPr txBox="1"/>
            <p:nvPr/>
          </p:nvSpPr>
          <p:spPr>
            <a:xfrm>
              <a:off x="3018556" y="3044663"/>
              <a:ext cx="747799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n-GB" sz="1800" b="1" spc="-30" dirty="0">
                  <a:solidFill>
                    <a:srgbClr val="78368C"/>
                  </a:solidFill>
                  <a:latin typeface="Poppins"/>
                  <a:cs typeface="Poppins"/>
                </a:rPr>
                <a:t>Children</a:t>
              </a:r>
              <a:r>
                <a:rPr lang="en-GB" sz="1800" b="1" spc="-85" dirty="0">
                  <a:solidFill>
                    <a:srgbClr val="78368C"/>
                  </a:solidFill>
                  <a:latin typeface="Poppins"/>
                  <a:cs typeface="Poppins"/>
                </a:rPr>
                <a:t> </a:t>
              </a:r>
              <a:r>
                <a:rPr lang="en-GB" sz="1800" b="1" dirty="0">
                  <a:solidFill>
                    <a:srgbClr val="78368C"/>
                  </a:solidFill>
                  <a:latin typeface="Poppins"/>
                  <a:cs typeface="Poppins"/>
                </a:rPr>
                <a:t>and</a:t>
              </a:r>
              <a:r>
                <a:rPr lang="en-GB" sz="1800" b="1" spc="-90" dirty="0">
                  <a:solidFill>
                    <a:srgbClr val="78368C"/>
                  </a:solidFill>
                  <a:latin typeface="Poppins"/>
                  <a:cs typeface="Poppins"/>
                </a:rPr>
                <a:t> </a:t>
              </a:r>
              <a:r>
                <a:rPr lang="en-GB" sz="1800" b="1" spc="-35" dirty="0">
                  <a:solidFill>
                    <a:srgbClr val="78368C"/>
                  </a:solidFill>
                  <a:latin typeface="Poppins"/>
                  <a:cs typeface="Poppins"/>
                </a:rPr>
                <a:t>Young </a:t>
              </a:r>
              <a:r>
                <a:rPr lang="en-GB" sz="1800" b="1" spc="-50" dirty="0">
                  <a:solidFill>
                    <a:srgbClr val="78368C"/>
                  </a:solidFill>
                  <a:latin typeface="Poppins"/>
                  <a:cs typeface="Poppins"/>
                </a:rPr>
                <a:t>People’s</a:t>
              </a:r>
              <a:r>
                <a:rPr lang="en-GB" sz="1800" b="1" spc="-45" dirty="0">
                  <a:solidFill>
                    <a:srgbClr val="78368C"/>
                  </a:solidFill>
                  <a:latin typeface="Poppins"/>
                  <a:cs typeface="Poppins"/>
                </a:rPr>
                <a:t> </a:t>
              </a:r>
              <a:r>
                <a:rPr lang="en-GB" sz="1800" b="1" spc="-10" dirty="0">
                  <a:solidFill>
                    <a:srgbClr val="78368C"/>
                  </a:solidFill>
                  <a:latin typeface="Poppins"/>
                  <a:cs typeface="Poppins"/>
                </a:rPr>
                <a:t>Patient </a:t>
              </a:r>
              <a:r>
                <a:rPr lang="en-GB" sz="1800" b="1" spc="-35" dirty="0">
                  <a:solidFill>
                    <a:srgbClr val="78368C"/>
                  </a:solidFill>
                  <a:latin typeface="Poppins"/>
                  <a:cs typeface="Poppins"/>
                </a:rPr>
                <a:t>Experience</a:t>
              </a:r>
              <a:r>
                <a:rPr lang="en-GB" sz="1800" b="1" spc="-45" dirty="0">
                  <a:solidFill>
                    <a:srgbClr val="78368C"/>
                  </a:solidFill>
                  <a:latin typeface="Poppins"/>
                  <a:cs typeface="Poppins"/>
                </a:rPr>
                <a:t> </a:t>
              </a:r>
              <a:r>
                <a:rPr lang="en-GB" sz="1800" b="1" spc="-35" dirty="0">
                  <a:solidFill>
                    <a:srgbClr val="78368C"/>
                  </a:solidFill>
                  <a:latin typeface="Poppins"/>
                  <a:cs typeface="Poppins"/>
                </a:rPr>
                <a:t>Survey</a:t>
              </a:r>
              <a:r>
                <a:rPr lang="en-GB" sz="1800" b="1" spc="-45" dirty="0">
                  <a:solidFill>
                    <a:srgbClr val="78368C"/>
                  </a:solidFill>
                  <a:latin typeface="Poppins"/>
                  <a:cs typeface="Poppins"/>
                </a:rPr>
                <a:t> </a:t>
              </a:r>
              <a:r>
                <a:rPr lang="en-GB" sz="1800" b="1" spc="-20" dirty="0">
                  <a:solidFill>
                    <a:srgbClr val="78368C"/>
                  </a:solidFill>
                  <a:latin typeface="Poppins"/>
                  <a:cs typeface="Poppins"/>
                </a:rPr>
                <a:t>2026</a:t>
              </a:r>
              <a:endParaRPr lang="en-GB" sz="1800" dirty="0">
                <a:latin typeface="Poppins"/>
                <a:cs typeface="Poppins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645F915-18A8-D282-552C-4A0F349B56E8}"/>
                </a:ext>
              </a:extLst>
            </p:cNvPr>
            <p:cNvSpPr txBox="1"/>
            <p:nvPr/>
          </p:nvSpPr>
          <p:spPr>
            <a:xfrm>
              <a:off x="3017336" y="3444006"/>
              <a:ext cx="6096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n-GB" sz="1800" b="1" spc="-30" dirty="0">
                  <a:solidFill>
                    <a:srgbClr val="E32D69"/>
                  </a:solidFill>
                  <a:latin typeface="Poppins"/>
                  <a:cs typeface="Poppins"/>
                </a:rPr>
                <a:t>Help improve our hospitals for everyone</a:t>
              </a:r>
              <a:endParaRPr lang="en-GB" sz="1800" dirty="0">
                <a:solidFill>
                  <a:srgbClr val="E32D69"/>
                </a:solidFill>
                <a:latin typeface="Poppins"/>
                <a:cs typeface="Poppins"/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059E663F-11B9-F8E4-D9FE-6CBB544F8D03}"/>
                </a:ext>
              </a:extLst>
            </p:cNvPr>
            <p:cNvSpPr/>
            <p:nvPr/>
          </p:nvSpPr>
          <p:spPr>
            <a:xfrm>
              <a:off x="3141135" y="3885048"/>
              <a:ext cx="5753100" cy="244010"/>
            </a:xfrm>
            <a:prstGeom prst="roundRect">
              <a:avLst/>
            </a:prstGeom>
            <a:solidFill>
              <a:srgbClr val="78368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AB9FBB5-19D4-612A-7E32-B0DC006B0056}"/>
                </a:ext>
              </a:extLst>
            </p:cNvPr>
            <p:cNvSpPr txBox="1"/>
            <p:nvPr/>
          </p:nvSpPr>
          <p:spPr>
            <a:xfrm>
              <a:off x="3113935" y="3876422"/>
              <a:ext cx="57803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bg1"/>
                  </a:solidFill>
                  <a:latin typeface="Poppins"/>
                  <a:cs typeface="Poppins"/>
                </a:rPr>
                <a:t>Find out more: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BE1C9627-72A9-06C5-B071-E93395016701}"/>
                </a:ext>
              </a:extLst>
            </p:cNvPr>
            <p:cNvSpPr/>
            <p:nvPr/>
          </p:nvSpPr>
          <p:spPr>
            <a:xfrm>
              <a:off x="9759950" y="3594418"/>
              <a:ext cx="1957972" cy="132556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853BE60-6B31-E0CA-827E-A325597EBA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4756" y="3843037"/>
              <a:ext cx="1163588" cy="286021"/>
            </a:xfrm>
            <a:prstGeom prst="rect">
              <a:avLst/>
            </a:prstGeom>
          </p:spPr>
        </p:pic>
        <p:sp>
          <p:nvSpPr>
            <p:cNvPr id="28" name="Block Arc 27">
              <a:extLst>
                <a:ext uri="{FF2B5EF4-FFF2-40B4-BE49-F238E27FC236}">
                  <a16:creationId xmlns:a16="http://schemas.microsoft.com/office/drawing/2014/main" id="{6EE680CB-D19A-323B-2DF0-E8A056EEF01B}"/>
                </a:ext>
              </a:extLst>
            </p:cNvPr>
            <p:cNvSpPr/>
            <p:nvPr/>
          </p:nvSpPr>
          <p:spPr>
            <a:xfrm>
              <a:off x="9715846" y="3566886"/>
              <a:ext cx="1917353" cy="1353095"/>
            </a:xfrm>
            <a:prstGeom prst="blockArc">
              <a:avLst>
                <a:gd name="adj1" fmla="val 10800000"/>
                <a:gd name="adj2" fmla="val 20626883"/>
                <a:gd name="adj3" fmla="val 933"/>
              </a:avLst>
            </a:prstGeom>
            <a:solidFill>
              <a:srgbClr val="E32D69"/>
            </a:solidFill>
            <a:ln>
              <a:solidFill>
                <a:srgbClr val="E32D6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42FD9E00-B190-C041-6087-3D4677F3E0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451" r="26303"/>
            <a:stretch>
              <a:fillRect/>
            </a:stretch>
          </p:blipFill>
          <p:spPr>
            <a:xfrm>
              <a:off x="8983021" y="2527359"/>
              <a:ext cx="1212754" cy="436793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BACB01DB-F0C8-16DF-A88A-99E9B90D57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38" r="59782"/>
            <a:stretch>
              <a:fillRect/>
            </a:stretch>
          </p:blipFill>
          <p:spPr>
            <a:xfrm>
              <a:off x="10237264" y="2541324"/>
              <a:ext cx="855369" cy="4787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919521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SharedWithUsers xmlns="1d162527-c308-4a98-98b8-9e726c57dd8b">
      <UserInfo>
        <DisplayName/>
        <AccountId xsi:nil="true"/>
        <AccountType/>
      </UserInfo>
    </SharedWithUsers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4e1a5c445f8cb87e2083fc6ac96e8825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4714615642b11e9903dbe68d7aed2b9d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991416-937F-4CC6-938B-0017362BAC2C}">
  <ds:schemaRefs>
    <ds:schemaRef ds:uri="http://schemas.microsoft.com/office/2006/metadata/properties"/>
    <ds:schemaRef ds:uri="http://schemas.microsoft.com/office/infopath/2007/PartnerControls"/>
    <ds:schemaRef ds:uri="c497441b-d3fe-4788-8629-aff52d38f515"/>
    <ds:schemaRef ds:uri="1d162527-c308-4a98-98b8-9e726c57dd8b"/>
  </ds:schemaRefs>
</ds:datastoreItem>
</file>

<file path=customXml/itemProps2.xml><?xml version="1.0" encoding="utf-8"?>
<ds:datastoreItem xmlns:ds="http://schemas.openxmlformats.org/officeDocument/2006/customXml" ds:itemID="{66B99560-EAF0-4D90-B865-A723D54916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38E4BA-3E9C-465E-BCE7-06A48232A2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CYP26 Website Banner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Nene Ibokessien</dc:creator>
  <cp:lastModifiedBy>Rupert Brice</cp:lastModifiedBy>
  <cp:revision>9</cp:revision>
  <dcterms:created xsi:type="dcterms:W3CDTF">2024-03-12T09:27:36Z</dcterms:created>
  <dcterms:modified xsi:type="dcterms:W3CDTF">2026-02-26T15:56:16Z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152200</vt:r8>
  </property>
  <property fmtid="{D5CDD505-2E9C-101B-9397-08002B2CF9AE}" pid="3" name="ContentTypeId">
    <vt:lpwstr>0x010100480EA4E9A0D10A4B86B174D08978D5EB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